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</p:sldIdLst>
  <p:sldSz cx="30274895" cy="42803445"/>
  <p:notesSz cx="20565745" cy="2945892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49C"/>
    <a:srgbClr val="3E61FE"/>
    <a:srgbClr val="3A58E7"/>
    <a:srgbClr val="3753D7"/>
    <a:srgbClr val="99CCFF"/>
    <a:srgbClr val="031F73"/>
    <a:srgbClr val="EAF2FA"/>
    <a:srgbClr val="DA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5607" autoAdjust="0"/>
  </p:normalViewPr>
  <p:slideViewPr>
    <p:cSldViewPr snapToGrid="0">
      <p:cViewPr>
        <p:scale>
          <a:sx n="35" d="100"/>
          <a:sy n="35" d="100"/>
        </p:scale>
        <p:origin x="-114" y="-2370"/>
      </p:cViewPr>
      <p:guideLst/>
    </p:cSldViewPr>
  </p:slideViewPr>
  <p:notesTextViewPr>
    <p:cViewPr>
      <p:scale>
        <a:sx n="3" d="2"/>
        <a:sy n="3" d="2"/>
      </p:scale>
      <p:origin x="0" y="-3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3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pPr>
            <a:r>
              <a:rPr lang="en-US" sz="3600" i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Visceral leshmaniasis trend from</a:t>
            </a:r>
            <a:r>
              <a:rPr lang="en-US" sz="3600" i="1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3600" i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2021 to 2025</a:t>
            </a:r>
            <a:endParaRPr lang="en-US" sz="3600" i="1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[Book1]Sheet1!$C$4</c:f>
              <c:strCache>
                <c:ptCount val="1"/>
                <c:pt idx="0">
                  <c:v>Cases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[Book1]Sheet1!$B$5:$B$9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[Book1]Sheet1!$C$5:$C$9</c:f>
              <c:numCache>
                <c:formatCode>General</c:formatCode>
                <c:ptCount val="5"/>
                <c:pt idx="0">
                  <c:v>30</c:v>
                </c:pt>
                <c:pt idx="1">
                  <c:v>156</c:v>
                </c:pt>
                <c:pt idx="2">
                  <c:v>146</c:v>
                </c:pt>
                <c:pt idx="3">
                  <c:v>72</c:v>
                </c:pt>
                <c:pt idx="4">
                  <c:v>106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62893407"/>
        <c:axId val="62880927"/>
      </c:lineChart>
      <c:catAx>
        <c:axId val="628934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/>
                  <a:t>Year</a:t>
                </a:r>
                <a:endParaRPr lang="en-US" sz="1200" b="1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880927"/>
        <c:crosses val="autoZero"/>
        <c:auto val="1"/>
        <c:lblAlgn val="ctr"/>
        <c:lblOffset val="100"/>
        <c:noMultiLvlLbl val="0"/>
      </c:catAx>
      <c:valAx>
        <c:axId val="628809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3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pPr>
                <a:r>
                  <a:rPr lang="en-US" sz="3600" b="1"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Cases</a:t>
                </a:r>
                <a:endParaRPr lang="en-US" sz="3600" b="1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8934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a136e03-f5e1-4a37-9cf2-acf4275033db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/>
          <a:lstStyle>
            <a:lvl1pPr algn="l">
              <a:defRPr sz="36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647063" y="0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/>
          <a:lstStyle>
            <a:lvl1pPr algn="r">
              <a:defRPr sz="3600"/>
            </a:lvl1pPr>
          </a:lstStyle>
          <a:p>
            <a:fld id="{3BDD9513-D106-4284-B12A-A1F2272E16C2}" type="datetimeFigureOut">
              <a:rPr lang="en-GB" smtClean="0"/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273485" tIns="136744" rIns="273485" bIns="13674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</p:spPr>
        <p:txBody>
          <a:bodyPr vert="horz" lIns="273485" tIns="136744" rIns="273485" bIns="136744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27984626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 anchor="b"/>
          <a:lstStyle>
            <a:lvl1pPr algn="l">
              <a:defRPr sz="36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 anchor="b"/>
          <a:lstStyle>
            <a:lvl1pPr algn="r">
              <a:defRPr sz="3600"/>
            </a:lvl1pPr>
          </a:lstStyle>
          <a:p>
            <a:fld id="{2132C85F-25D5-44EE-9BCF-C49C46E6DB2A}" type="slidenum">
              <a:rPr lang="en-GB" smtClean="0"/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7065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495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40560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990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4055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80485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7550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3980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2C85F-25D5-44EE-9BCF-C49C46E6DB2A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5"/>
            </a:lvl1pPr>
            <a:lvl2pPr marL="1513840" indent="0" algn="ctr">
              <a:buNone/>
              <a:defRPr sz="6620"/>
            </a:lvl2pPr>
            <a:lvl3pPr marL="3027680" indent="0" algn="ctr">
              <a:buNone/>
              <a:defRPr sz="5960"/>
            </a:lvl3pPr>
            <a:lvl4pPr marL="4541520" indent="0" algn="ctr">
              <a:buNone/>
              <a:defRPr sz="5295"/>
            </a:lvl4pPr>
            <a:lvl5pPr marL="6054725" indent="0" algn="ctr">
              <a:buNone/>
              <a:defRPr sz="5295"/>
            </a:lvl5pPr>
            <a:lvl6pPr marL="7568565" indent="0" algn="ctr">
              <a:buNone/>
              <a:defRPr sz="5295"/>
            </a:lvl6pPr>
            <a:lvl7pPr marL="9082405" indent="0" algn="ctr">
              <a:buNone/>
              <a:defRPr sz="5295"/>
            </a:lvl7pPr>
            <a:lvl8pPr marL="10596245" indent="0" algn="ctr">
              <a:buNone/>
              <a:defRPr sz="5295"/>
            </a:lvl8pPr>
            <a:lvl9pPr marL="12110085" indent="0" algn="ctr">
              <a:buNone/>
              <a:defRPr sz="529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5">
                <a:solidFill>
                  <a:schemeClr val="tx1"/>
                </a:solidFill>
              </a:defRPr>
            </a:lvl1pPr>
            <a:lvl2pPr marL="1513840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7680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520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4pPr>
            <a:lvl5pPr marL="605472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5pPr>
            <a:lvl6pPr marL="756856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6pPr>
            <a:lvl7pPr marL="908240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7pPr>
            <a:lvl8pPr marL="1059624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8pPr>
            <a:lvl9pPr marL="1211008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5" b="1"/>
            </a:lvl1pPr>
            <a:lvl2pPr marL="1513840" indent="0">
              <a:buNone/>
              <a:defRPr sz="6620" b="1"/>
            </a:lvl2pPr>
            <a:lvl3pPr marL="3027680" indent="0">
              <a:buNone/>
              <a:defRPr sz="5960" b="1"/>
            </a:lvl3pPr>
            <a:lvl4pPr marL="4541520" indent="0">
              <a:buNone/>
              <a:defRPr sz="5295" b="1"/>
            </a:lvl4pPr>
            <a:lvl5pPr marL="6054725" indent="0">
              <a:buNone/>
              <a:defRPr sz="5295" b="1"/>
            </a:lvl5pPr>
            <a:lvl6pPr marL="7568565" indent="0">
              <a:buNone/>
              <a:defRPr sz="5295" b="1"/>
            </a:lvl6pPr>
            <a:lvl7pPr marL="9082405" indent="0">
              <a:buNone/>
              <a:defRPr sz="5295" b="1"/>
            </a:lvl7pPr>
            <a:lvl8pPr marL="10596245" indent="0">
              <a:buNone/>
              <a:defRPr sz="5295" b="1"/>
            </a:lvl8pPr>
            <a:lvl9pPr marL="12110085" indent="0">
              <a:buNone/>
              <a:defRPr sz="529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5" b="1"/>
            </a:lvl1pPr>
            <a:lvl2pPr marL="1513840" indent="0">
              <a:buNone/>
              <a:defRPr sz="6620" b="1"/>
            </a:lvl2pPr>
            <a:lvl3pPr marL="3027680" indent="0">
              <a:buNone/>
              <a:defRPr sz="5960" b="1"/>
            </a:lvl3pPr>
            <a:lvl4pPr marL="4541520" indent="0">
              <a:buNone/>
              <a:defRPr sz="5295" b="1"/>
            </a:lvl4pPr>
            <a:lvl5pPr marL="6054725" indent="0">
              <a:buNone/>
              <a:defRPr sz="5295" b="1"/>
            </a:lvl5pPr>
            <a:lvl6pPr marL="7568565" indent="0">
              <a:buNone/>
              <a:defRPr sz="5295" b="1"/>
            </a:lvl6pPr>
            <a:lvl7pPr marL="9082405" indent="0">
              <a:buNone/>
              <a:defRPr sz="5295" b="1"/>
            </a:lvl7pPr>
            <a:lvl8pPr marL="10596245" indent="0">
              <a:buNone/>
              <a:defRPr sz="5295" b="1"/>
            </a:lvl8pPr>
            <a:lvl9pPr marL="12110085" indent="0">
              <a:buNone/>
              <a:defRPr sz="529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0"/>
            </a:lvl2pPr>
            <a:lvl3pPr>
              <a:defRPr sz="7945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5"/>
            </a:lvl1pPr>
            <a:lvl2pPr marL="1513840" indent="0">
              <a:buNone/>
              <a:defRPr sz="4635"/>
            </a:lvl2pPr>
            <a:lvl3pPr marL="3027680" indent="0">
              <a:buNone/>
              <a:defRPr sz="3975"/>
            </a:lvl3pPr>
            <a:lvl4pPr marL="4541520" indent="0">
              <a:buNone/>
              <a:defRPr sz="3310"/>
            </a:lvl4pPr>
            <a:lvl5pPr marL="6054725" indent="0">
              <a:buNone/>
              <a:defRPr sz="3310"/>
            </a:lvl5pPr>
            <a:lvl6pPr marL="7568565" indent="0">
              <a:buNone/>
              <a:defRPr sz="3310"/>
            </a:lvl6pPr>
            <a:lvl7pPr marL="9082405" indent="0">
              <a:buNone/>
              <a:defRPr sz="3310"/>
            </a:lvl7pPr>
            <a:lvl8pPr marL="10596245" indent="0">
              <a:buNone/>
              <a:defRPr sz="3310"/>
            </a:lvl8pPr>
            <a:lvl9pPr marL="12110085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840" indent="0">
              <a:buNone/>
              <a:defRPr sz="9270"/>
            </a:lvl2pPr>
            <a:lvl3pPr marL="3027680" indent="0">
              <a:buNone/>
              <a:defRPr sz="7945"/>
            </a:lvl3pPr>
            <a:lvl4pPr marL="4541520" indent="0">
              <a:buNone/>
              <a:defRPr sz="6620"/>
            </a:lvl4pPr>
            <a:lvl5pPr marL="6054725" indent="0">
              <a:buNone/>
              <a:defRPr sz="6620"/>
            </a:lvl5pPr>
            <a:lvl6pPr marL="7568565" indent="0">
              <a:buNone/>
              <a:defRPr sz="6620"/>
            </a:lvl6pPr>
            <a:lvl7pPr marL="9082405" indent="0">
              <a:buNone/>
              <a:defRPr sz="6620"/>
            </a:lvl7pPr>
            <a:lvl8pPr marL="10596245" indent="0">
              <a:buNone/>
              <a:defRPr sz="6620"/>
            </a:lvl8pPr>
            <a:lvl9pPr marL="12110085" indent="0">
              <a:buNone/>
              <a:defRPr sz="6620"/>
            </a:lvl9pPr>
          </a:lstStyle>
          <a:p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5"/>
            </a:lvl1pPr>
            <a:lvl2pPr marL="1513840" indent="0">
              <a:buNone/>
              <a:defRPr sz="4635"/>
            </a:lvl2pPr>
            <a:lvl3pPr marL="3027680" indent="0">
              <a:buNone/>
              <a:defRPr sz="3975"/>
            </a:lvl3pPr>
            <a:lvl4pPr marL="4541520" indent="0">
              <a:buNone/>
              <a:defRPr sz="3310"/>
            </a:lvl4pPr>
            <a:lvl5pPr marL="6054725" indent="0">
              <a:buNone/>
              <a:defRPr sz="3310"/>
            </a:lvl5pPr>
            <a:lvl6pPr marL="7568565" indent="0">
              <a:buNone/>
              <a:defRPr sz="3310"/>
            </a:lvl6pPr>
            <a:lvl7pPr marL="9082405" indent="0">
              <a:buNone/>
              <a:defRPr sz="3310"/>
            </a:lvl7pPr>
            <a:lvl8pPr marL="10596245" indent="0">
              <a:buNone/>
              <a:defRPr sz="3310"/>
            </a:lvl8pPr>
            <a:lvl9pPr marL="12110085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C0116-CD05-49C4-85EE-3BDA37CE01FA}" type="datetimeFigureOut">
              <a:rPr lang="en-GB" smtClean="0"/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FCDBA-35D6-4ED8-AB15-714551C240C6}" type="slidenum">
              <a:rPr lang="en-GB" smtClean="0"/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027680" rtl="0" eaLnBrk="1" latinLnBrk="0" hangingPunct="1">
        <a:lnSpc>
          <a:spcPct val="90000"/>
        </a:lnSpc>
        <a:spcBef>
          <a:spcPct val="0"/>
        </a:spcBef>
        <a:buNone/>
        <a:defRPr sz="145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920" indent="-756920" algn="l" defTabSz="3027680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70" kern="1200">
          <a:solidFill>
            <a:schemeClr val="tx1"/>
          </a:solidFill>
          <a:latin typeface="+mn-lt"/>
          <a:ea typeface="+mn-ea"/>
          <a:cs typeface="+mn-cs"/>
        </a:defRPr>
      </a:lvl1pPr>
      <a:lvl2pPr marL="2270760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5" kern="1200">
          <a:solidFill>
            <a:schemeClr val="tx1"/>
          </a:solidFill>
          <a:latin typeface="+mn-lt"/>
          <a:ea typeface="+mn-ea"/>
          <a:cs typeface="+mn-cs"/>
        </a:defRPr>
      </a:lvl2pPr>
      <a:lvl3pPr marL="3784600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780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64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48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2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16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700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84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68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52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72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56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0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4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1008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0.jpeg"/><Relationship Id="rId10" Type="http://schemas.openxmlformats.org/officeDocument/2006/relationships/image" Target="../media/image9.png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/>
          <p:cNvSpPr/>
          <p:nvPr/>
        </p:nvSpPr>
        <p:spPr>
          <a:xfrm>
            <a:off x="21287" y="40218690"/>
            <a:ext cx="30232640" cy="748320"/>
          </a:xfrm>
          <a:prstGeom prst="rect">
            <a:avLst/>
          </a:prstGeom>
          <a:solidFill>
            <a:srgbClr val="3644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/>
          </a:p>
        </p:txBody>
      </p:sp>
      <p:sp>
        <p:nvSpPr>
          <p:cNvPr id="38" name="Rectangle 37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rgbClr val="031F7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225" y="2398395"/>
            <a:ext cx="30231080" cy="3706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en-US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Disease Burden, Prosopis juliflora Association, and Health System Challenges of Visceral Leishmaniasis in Isiolo County, Kenya (2021-2025)</a:t>
            </a:r>
            <a:endParaRPr lang="en-GB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9280" tIns="64640" rIns="129280" bIns="64640" numCol="1" anchor="ctr" anchorCtr="0" compatLnSpc="1">
            <a:spAutoFit/>
          </a:bodyPr>
          <a:lstStyle/>
          <a:p>
            <a:endParaRPr lang="en-GB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525" dirty="0"/>
          </a:p>
          <a:p>
            <a:endParaRPr lang="en-GB" sz="4525" dirty="0"/>
          </a:p>
        </p:txBody>
      </p:sp>
      <p:sp>
        <p:nvSpPr>
          <p:cNvPr id="2" name="Rectangle 1"/>
          <p:cNvSpPr/>
          <p:nvPr/>
        </p:nvSpPr>
        <p:spPr>
          <a:xfrm>
            <a:off x="4870527" y="39436808"/>
            <a:ext cx="17994753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Contact: [Soransoradiba@gmail.com]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3140" y="6616535"/>
            <a:ext cx="286813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75740">
              <a:defRPr/>
            </a:pPr>
            <a:r>
              <a:rPr lang="en-US" altLang="en-US" sz="3600" dirty="0">
                <a:latin typeface="Calibri" panose="020F0502020204030204" pitchFamily="34" charset="0"/>
              </a:rPr>
              <a:t> </a:t>
            </a:r>
            <a:r>
              <a:rPr lang="en-US" alt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Soransora Diba </a:t>
            </a:r>
            <a:r>
              <a:rPr lang="en-GB" sz="44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 </a:t>
            </a:r>
            <a:r>
              <a:rPr 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Daniel </a:t>
            </a:r>
            <a:r>
              <a:rPr lang="en-US" alt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Mwiti </a:t>
            </a:r>
            <a:r>
              <a:rPr lang="en-GB" sz="44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4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4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475740">
              <a:defRPr/>
            </a:pPr>
            <a:r>
              <a:rPr lang="en-GB" sz="3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Department of Health, </a:t>
            </a:r>
            <a:r>
              <a:rPr lang="en-US" altLang="en-GB" sz="3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Isiolo county, Kenya</a:t>
            </a:r>
            <a:r>
              <a:rPr lang="en-GB" sz="3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2:</a:t>
            </a:r>
            <a:r>
              <a:rPr lang="en-US" altLang="en-GB" sz="3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lang="en-GB" sz="3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Health</a:t>
            </a:r>
            <a:r>
              <a:rPr lang="en-US" altLang="en-GB" sz="3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Institute</a:t>
            </a:r>
            <a:r>
              <a:rPr lang="en-GB" sz="3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GB" sz="3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Nairobi,</a:t>
            </a:r>
            <a:r>
              <a:rPr lang="en-GB" sz="3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Kenya  </a:t>
            </a:r>
            <a:endParaRPr lang="en-GB" sz="36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5889" y="12844431"/>
            <a:ext cx="29457334" cy="13220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r>
              <a:rPr lang="en-GB" altLang="en-US" sz="80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4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47278" y="14790254"/>
            <a:ext cx="12465098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AREA:</a:t>
            </a:r>
            <a:r>
              <a:rPr lang="en-GB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GB" sz="3600" dirty="0">
                <a:latin typeface="Arial" panose="020B0604020202020204" pitchFamily="34" charset="0"/>
                <a:cs typeface="Arial" panose="020B0604020202020204" pitchFamily="34" charset="0"/>
              </a:rPr>
              <a:t>Isiolo</a:t>
            </a:r>
            <a:r>
              <a:rPr lang="en-GB" altLang="en-US" sz="3600" dirty="0">
                <a:latin typeface="Calibri" panose="020F0502020204030204" pitchFamily="34" charset="0"/>
              </a:rPr>
              <a:t>, Kenya</a:t>
            </a:r>
            <a:endParaRPr lang="en-GB" altLang="en-US" sz="3600" dirty="0">
              <a:latin typeface="Calibri" panose="020F05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364585" y="19518630"/>
            <a:ext cx="1203134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A58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GB" altLang="en-US" sz="4800" b="1" dirty="0" smtClean="0">
                <a:solidFill>
                  <a:srgbClr val="3A58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36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DESIGN </a:t>
            </a:r>
            <a:r>
              <a:rPr lang="en-GB" altLang="en-US" sz="3600" dirty="0">
                <a:latin typeface="Calibri" panose="020F0502020204030204" pitchFamily="34" charset="0"/>
              </a:rPr>
              <a:t>  </a:t>
            </a:r>
            <a:r>
              <a:rPr lang="en-US" altLang="en-GB" sz="3600" dirty="0">
                <a:latin typeface="Calibri" panose="020F0502020204030204" pitchFamily="34" charset="0"/>
              </a:rPr>
              <a:t>                         </a:t>
            </a:r>
            <a:endParaRPr lang="en-US" altLang="en-GB" sz="3600" dirty="0">
              <a:latin typeface="Calibri" panose="020F0502020204030204" pitchFamily="34" charset="0"/>
            </a:endParaRPr>
          </a:p>
          <a:p>
            <a:pPr algn="just"/>
            <a:r>
              <a:rPr lang="en-US" altLang="en-GB" sz="3600" dirty="0">
                <a:latin typeface="Calibri" panose="020F0502020204030204" pitchFamily="34" charset="0"/>
              </a:rPr>
              <a:t>                 A mixed method retrospective study</a:t>
            </a: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endParaRPr lang="en-GB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16587" y="21828501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GB" altLang="en-US" sz="4800" b="1" dirty="0">
              <a:solidFill>
                <a:srgbClr val="3644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16560" y="14519275"/>
            <a:ext cx="13512800" cy="7309485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GB" altLang="en-US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>
                <a:srgbClr val="C00000"/>
              </a:buClr>
              <a:buSzPct val="85000"/>
            </a:pPr>
            <a:endParaRPr lang="en-US" altLang="en-US" sz="37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35585" y="23453725"/>
            <a:ext cx="12465050" cy="53721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endParaRPr lang="en-GB" altLang="en-US" sz="3600" b="1" i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6272069" y="21401102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DISCUSSION</a:t>
            </a:r>
            <a:endParaRPr lang="en-GB" altLang="en-US" sz="4800" b="1" dirty="0">
              <a:solidFill>
                <a:srgbClr val="3644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6271707" y="31476135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4800" b="1" dirty="0" smtClean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GB" altLang="en-US" sz="4800" b="1" dirty="0">
              <a:solidFill>
                <a:srgbClr val="3644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5975626" y="32306641"/>
            <a:ext cx="13908732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Clr>
                <a:srgbClr val="3E61FE"/>
              </a:buClr>
              <a:buFont typeface="Wingdings" panose="05000000000000000000" pitchFamily="2" charset="2"/>
              <a:buChar char="v"/>
            </a:pPr>
            <a:endParaRPr lang="en-US" altLang="en-US" sz="3600" dirty="0" err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Clr>
                <a:srgbClr val="3E61FE"/>
              </a:buClr>
              <a:buFont typeface="Wingdings" panose="05000000000000000000" pitchFamily="2" charset="2"/>
              <a:buNone/>
            </a:pPr>
            <a:endParaRPr lang="en-GB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8341995" y="68580"/>
            <a:ext cx="6030595" cy="2329815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8" name="Group 6"/>
          <p:cNvGrpSpPr/>
          <p:nvPr/>
        </p:nvGrpSpPr>
        <p:grpSpPr>
          <a:xfrm>
            <a:off x="18428335" y="175895"/>
            <a:ext cx="4223385" cy="1749425"/>
            <a:chOff x="0" y="0"/>
            <a:chExt cx="4844835" cy="1683651"/>
          </a:xfrm>
        </p:grpSpPr>
        <p:sp>
          <p:nvSpPr>
            <p:cNvPr id="18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6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85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8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3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7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8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34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71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2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3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4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5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5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61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2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3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4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5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6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7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8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9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70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6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53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5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7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1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2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9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0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2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3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159" name="Google Shape;67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60" name="Google Shape;68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61" name="Google Shape;69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162" name="Google Shape;70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63" name="Google Shape;71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64" name="Google Shape;72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165" name="Google Shape;73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66" name="Google Shape;74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67" name="Google Shape;75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pic>
        <p:nvPicPr>
          <p:cNvPr id="7" name="Picture 3" descr="Description: C:\AKIRU\AKIRU\isiolo logo seal flag\logo6-rev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8320" y="67945"/>
            <a:ext cx="3343910" cy="2028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6"/>
          <a:stretch>
            <a:fillRect/>
          </a:stretch>
        </p:blipFill>
        <p:spPr>
          <a:xfrm>
            <a:off x="26220420" y="40968295"/>
            <a:ext cx="3663950" cy="162115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4870450" y="38852475"/>
            <a:ext cx="21845905" cy="1035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600" b="1"/>
              <a:t>ACKNOWLEGEMENT</a:t>
            </a:r>
            <a:r>
              <a:rPr lang="en-US" sz="3600"/>
              <a:t> :</a:t>
            </a:r>
            <a:endParaRPr lang="en-US" sz="3600" i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73490" y="15501620"/>
            <a:ext cx="6481445" cy="35928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3621" y="15620580"/>
            <a:ext cx="4081540" cy="4081540"/>
          </a:xfrm>
          <a:prstGeom prst="rect">
            <a:avLst/>
          </a:prstGeom>
        </p:spPr>
      </p:pic>
      <p:cxnSp>
        <p:nvCxnSpPr>
          <p:cNvPr id="54" name="Straight Arrow Connector 53"/>
          <p:cNvCxnSpPr/>
          <p:nvPr/>
        </p:nvCxnSpPr>
        <p:spPr>
          <a:xfrm flipH="1">
            <a:off x="19858455" y="16879251"/>
            <a:ext cx="4679315" cy="2070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5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59845" y="8241030"/>
            <a:ext cx="5724525" cy="4315460"/>
          </a:xfrm>
          <a:prstGeom prst="rect">
            <a:avLst/>
          </a:prstGeom>
        </p:spPr>
      </p:pic>
      <p:sp>
        <p:nvSpPr>
          <p:cNvPr id="60" name="Round Diagonal Corner Rectangle 59"/>
          <p:cNvSpPr/>
          <p:nvPr/>
        </p:nvSpPr>
        <p:spPr>
          <a:xfrm>
            <a:off x="416560" y="8681720"/>
            <a:ext cx="23390860" cy="343408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en-US" altLang="en-US" sz="3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algn="l">
              <a:spcBef>
                <a:spcPct val="0"/>
              </a:spcBef>
              <a:buClr>
                <a:srgbClr val="C00000"/>
              </a:buClr>
              <a:buSzPct val="85000"/>
            </a:pPr>
            <a:r>
              <a:rPr lang="en-US" altLang="en-US" sz="3800" dirty="0">
                <a:solidFill>
                  <a:srgbClr val="000000"/>
                </a:solidFill>
                <a:latin typeface="Arial" panose="020B0604020202020204" pitchFamily="34" charset="0"/>
              </a:rPr>
              <a:t>Visceral </a:t>
            </a:r>
            <a:r>
              <a:rPr lang="en-US" altLang="en-US" sz="3800" dirty="0" err="1">
                <a:solidFill>
                  <a:srgbClr val="000000"/>
                </a:solidFill>
                <a:latin typeface="Arial" panose="020B0604020202020204" pitchFamily="34" charset="0"/>
              </a:rPr>
              <a:t>leishmaniasis</a:t>
            </a:r>
            <a:r>
              <a:rPr lang="en-US" altLang="en-US" sz="3800" dirty="0">
                <a:solidFill>
                  <a:srgbClr val="000000"/>
                </a:solidFill>
                <a:latin typeface="Arial" panose="020B0604020202020204" pitchFamily="34" charset="0"/>
              </a:rPr>
              <a:t> (VL) remains a significant neglected tropical disease in Kenya’s arid and semi-arid regions, with recurrent outbreaks reported in Isiolo County. The interaction between environmental changes, vector ecology, and socio-cultural practices continues to sustain transmission. This study assessed VL burden, epidemiological trends, and key determinants in Isiolo County from 2021 to 2025.</a:t>
            </a:r>
            <a:endParaRPr lang="en-US" altLang="en-US" sz="3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22225" y="15620365"/>
            <a:ext cx="15856585" cy="6208395"/>
          </a:xfrm>
          <a:prstGeom prst="roundRect">
            <a:avLst/>
          </a:prstGeom>
        </p:spPr>
        <p:style>
          <a:lnRef idx="2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lvl="0" indent="-285750">
              <a:spcBef>
                <a:spcPct val="0"/>
              </a:spcBef>
              <a:buClr>
                <a:srgbClr val="C00000"/>
              </a:buClr>
              <a:buSzPct val="85000"/>
              <a:buFont typeface="Wingdings" panose="05000000000000000000" charset="0"/>
              <a:buChar char="v"/>
            </a:pPr>
            <a:r>
              <a:rPr lang="en-US" sz="3600">
                <a:solidFill>
                  <a:prstClr val="black"/>
                </a:solidFill>
              </a:rPr>
              <a:t> </a:t>
            </a:r>
            <a:r>
              <a:rPr lang="en-US" altLang="en-US" sz="3600">
                <a:solidFill>
                  <a:srgbClr val="000000"/>
                </a:solidFill>
                <a:latin typeface="Arial" panose="020B0604020202020204" pitchFamily="34" charset="0"/>
              </a:rPr>
              <a:t> A mixed-methods retrospective study. </a:t>
            </a:r>
            <a:endParaRPr lang="en-US" altLang="en-US" sz="36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lvl="0" indent="-285750">
              <a:spcBef>
                <a:spcPct val="0"/>
              </a:spcBef>
              <a:buClr>
                <a:srgbClr val="C00000"/>
              </a:buClr>
              <a:buSzPct val="85000"/>
              <a:buFont typeface="Wingdings" panose="05000000000000000000" charset="0"/>
              <a:buChar char="v"/>
            </a:pPr>
            <a:r>
              <a:rPr lang="en-US" altLang="en-US" sz="3600">
                <a:solidFill>
                  <a:srgbClr val="000000"/>
                </a:solidFill>
                <a:latin typeface="Arial" panose="020B0604020202020204" pitchFamily="34" charset="0"/>
              </a:rPr>
              <a:t>Quantitative data were obtained through health facility record reviews at Isiolo County Teaching and Referral Hospital. Community-level data were collected using structured household surveys (n = 214 households) and complemented by participatory photo voice methods in Merti and Garbatulla sub-counties. </a:t>
            </a:r>
            <a:endParaRPr lang="en-US" altLang="en-US" sz="36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lvl="0" indent="-285750">
              <a:spcBef>
                <a:spcPct val="0"/>
              </a:spcBef>
              <a:buClr>
                <a:srgbClr val="C00000"/>
              </a:buClr>
              <a:buSzPct val="85000"/>
              <a:buFont typeface="Wingdings" panose="05000000000000000000" charset="0"/>
              <a:buChar char="v"/>
            </a:pPr>
            <a:r>
              <a:rPr lang="en-US" altLang="en-US" sz="3600">
                <a:solidFill>
                  <a:srgbClr val="000000"/>
                </a:solidFill>
                <a:latin typeface="Arial" panose="020B0604020202020204" pitchFamily="34" charset="0"/>
              </a:rPr>
              <a:t>Environmental assessments were undertaken to characterize vector habitats associated with Prosopis juliflora.</a:t>
            </a:r>
            <a:endParaRPr lang="en-US" altLang="en-US" sz="36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lvl="0" indent="-285750">
              <a:spcBef>
                <a:spcPct val="0"/>
              </a:spcBef>
              <a:buClr>
                <a:srgbClr val="C00000"/>
              </a:buClr>
              <a:buSzPct val="85000"/>
              <a:buFont typeface="Wingdings" panose="05000000000000000000" charset="0"/>
              <a:buChar char="v"/>
            </a:pPr>
            <a:r>
              <a:rPr lang="en-US" altLang="en-US" sz="3600">
                <a:solidFill>
                  <a:srgbClr val="000000"/>
                </a:solidFill>
                <a:latin typeface="Arial" panose="020B0604020202020204" pitchFamily="34" charset="0"/>
              </a:rPr>
              <a:t> Descriptive statistics summarized case frequencies and proportions, while thematic analysis was applied to qualitative data.</a:t>
            </a:r>
            <a:endParaRPr lang="en-US" altLang="en-US" sz="36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  <a:buClr>
                <a:srgbClr val="C00000"/>
              </a:buClr>
              <a:buSzPct val="85000"/>
            </a:pPr>
            <a:endParaRPr lang="en-US" altLang="en-US" sz="3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282575" y="22659340"/>
            <a:ext cx="14340840" cy="9329420"/>
          </a:xfrm>
          <a:prstGeom prst="roundRect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571500" lvl="0" indent="-571500" algn="just">
              <a:buFont typeface="Wingdings" panose="05000000000000000000" charset="0"/>
              <a:buChar char="Ø"/>
            </a:pPr>
            <a:endParaRPr lang="en-US" altLang="en-US" sz="3600" dirty="0">
              <a:solidFill>
                <a:srgbClr val="000000"/>
              </a:solidFill>
              <a:latin typeface="Arial" panose="020B0604020202020204" pitchFamily="34" charset="0"/>
              <a:sym typeface="+mn-ea"/>
            </a:endParaRPr>
          </a:p>
          <a:p>
            <a:pPr marL="571500" lvl="0" indent="-571500" algn="just">
              <a:buFont typeface="Wingdings" panose="05000000000000000000" charset="0"/>
              <a:buChar char="Ø"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408 VL cases were reported between 2021 and 2025</a:t>
            </a:r>
            <a:endParaRPr lang="en-US" altLang="en-US" sz="3600" dirty="0">
              <a:solidFill>
                <a:srgbClr val="000000"/>
              </a:solidFill>
              <a:latin typeface="Arial" panose="020B0604020202020204" pitchFamily="34" charset="0"/>
              <a:sym typeface="+mn-ea"/>
            </a:endParaRPr>
          </a:p>
          <a:p>
            <a:pPr marL="571500" lvl="0" indent="-571500" algn="just">
              <a:buFont typeface="Wingdings" panose="05000000000000000000" charset="0"/>
              <a:buChar char="Ø"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 case fatality rate of 3.5% (14/408). </a:t>
            </a:r>
            <a:endParaRPr lang="en-US" altLang="en-US" sz="3600" dirty="0">
              <a:solidFill>
                <a:srgbClr val="000000"/>
              </a:solidFill>
              <a:latin typeface="Arial" panose="020B0604020202020204" pitchFamily="34" charset="0"/>
              <a:sym typeface="+mn-ea"/>
            </a:endParaRPr>
          </a:p>
          <a:p>
            <a:pPr marL="571500" lvl="0" indent="-571500" algn="just">
              <a:buFont typeface="Wingdings" panose="05000000000000000000" charset="0"/>
              <a:buChar char="Ø"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Household surveys showed that 63% (135/214) of households reported at least one VL case. </a:t>
            </a:r>
            <a:endParaRPr lang="en-US" altLang="en-US" sz="3600" dirty="0">
              <a:solidFill>
                <a:srgbClr val="000000"/>
              </a:solidFill>
              <a:latin typeface="Arial" panose="020B0604020202020204" pitchFamily="34" charset="0"/>
              <a:sym typeface="+mn-ea"/>
            </a:endParaRPr>
          </a:p>
          <a:p>
            <a:pPr marL="571500" lvl="0" indent="-571500" algn="just">
              <a:buFont typeface="Wingdings" panose="05000000000000000000" charset="0"/>
              <a:buChar char="Ø"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Annual incidence peaked in 2022 (156 cases) and 2023 (146 cases), declined in 2024 (72 cases), and increased again in 2025 (106 cases), coinciding with expansion into Isiolo Sub-County. </a:t>
            </a:r>
            <a:endParaRPr lang="en-US" altLang="en-US" sz="3600" dirty="0">
              <a:solidFill>
                <a:srgbClr val="000000"/>
              </a:solidFill>
              <a:latin typeface="Arial" panose="020B0604020202020204" pitchFamily="34" charset="0"/>
              <a:sym typeface="+mn-ea"/>
            </a:endParaRPr>
          </a:p>
          <a:p>
            <a:pPr marL="571500" lvl="0" indent="-571500" algn="l">
              <a:buFont typeface="Wingdings" panose="05000000000000000000" charset="0"/>
              <a:buChar char="Ø"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Key transmission drivers included </a:t>
            </a:r>
            <a:r>
              <a:rPr lang="en-US" altLang="en-US" sz="3600" dirty="0" err="1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Prosopis</a:t>
            </a: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 </a:t>
            </a:r>
            <a:r>
              <a:rPr lang="en-US" altLang="en-US" sz="3600" dirty="0" err="1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juliflora</a:t>
            </a: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 invasion, creating favorable </a:t>
            </a:r>
            <a:r>
              <a:rPr lang="en-US" altLang="en-US" sz="3600" dirty="0" err="1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sandfly</a:t>
            </a: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 habitats; climatic variability, particularly increased temperatures and erratic rainfall; and nomadic pastoralist practices that increase human–vector contact. </a:t>
            </a:r>
            <a:endParaRPr lang="en-US" altLang="en-US" sz="3600" dirty="0">
              <a:solidFill>
                <a:srgbClr val="000000"/>
              </a:solidFill>
              <a:latin typeface="Arial" panose="020B0604020202020204" pitchFamily="34" charset="0"/>
              <a:sym typeface="+mn-ea"/>
            </a:endParaRPr>
          </a:p>
          <a:p>
            <a:pPr marL="571500" lvl="0" indent="-571500" algn="l">
              <a:buFont typeface="Wingdings" panose="05000000000000000000" charset="0"/>
              <a:buChar char="Ø"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sym typeface="+mn-ea"/>
              </a:rPr>
              <a:t>Control efforts were constrained by low community awareness, delayed care-seeking, and limited multi-sectoral coordination</a:t>
            </a:r>
            <a:endParaRPr lang="en-US" altLang="en-US" sz="3600" dirty="0">
              <a:solidFill>
                <a:srgbClr val="000000"/>
              </a:solidFill>
              <a:latin typeface="Arial" panose="020B0604020202020204" pitchFamily="34" charset="0"/>
              <a:sym typeface="+mn-ea"/>
            </a:endParaRPr>
          </a:p>
          <a:p>
            <a:pPr marL="571500" lvl="0" indent="-571500" algn="l">
              <a:buFont typeface="Wingdings" panose="05000000000000000000" charset="0"/>
              <a:buChar char="Ø"/>
            </a:pPr>
            <a:endParaRPr lang="en-GB" altLang="en-US" sz="3600" b="1" i="1" dirty="0">
              <a:solidFill>
                <a:srgbClr val="70AD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l">
              <a:buFont typeface="Wingdings" panose="05000000000000000000" charset="0"/>
              <a:buChar char="Ø"/>
            </a:pPr>
            <a:endParaRPr lang="en-GB" altLang="en-US" sz="3600" b="1" i="1" dirty="0">
              <a:solidFill>
                <a:srgbClr val="70AD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15569910" y="22231800"/>
            <a:ext cx="13520062" cy="85505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685800" lvl="0" indent="-685800">
              <a:buClr>
                <a:srgbClr val="3E61FE"/>
              </a:buClr>
              <a:buFont typeface="Wingdings" panose="05000000000000000000" pitchFamily="2" charset="2"/>
              <a:buChar char="v"/>
            </a:pPr>
            <a:r>
              <a:rPr lang="en-US" alt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 transmission in Isiolo County remains persistent and cyclical, with fluctuating trends and recent geographic expansion</a:t>
            </a:r>
            <a:endParaRPr lang="en-US" alt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0" indent="-685800">
              <a:buClr>
                <a:srgbClr val="3E61FE"/>
              </a:buClr>
              <a:buFont typeface="Wingdings" panose="05000000000000000000" pitchFamily="2" charset="2"/>
              <a:buChar char="v"/>
            </a:pPr>
            <a:r>
              <a:rPr lang="en-US" alt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household burden (63%) indicates intense localized transmission in high-risk areas</a:t>
            </a:r>
            <a:endParaRPr lang="en-US" alt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0" indent="-685800">
              <a:buClr>
                <a:srgbClr val="3E61FE"/>
              </a:buClr>
              <a:buFont typeface="Wingdings" panose="05000000000000000000" pitchFamily="2" charset="2"/>
              <a:buChar char="v"/>
            </a:pPr>
            <a:r>
              <a:rPr lang="en-US" altLang="en-US" sz="3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Prosopis</a:t>
            </a:r>
            <a:r>
              <a:rPr lang="en-US" alt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juliflora</a:t>
            </a:r>
            <a:r>
              <a:rPr lang="en-US" alt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invasion creates favorable </a:t>
            </a:r>
            <a:r>
              <a:rPr lang="en-US" altLang="en-US" sz="3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sandfly</a:t>
            </a:r>
            <a:r>
              <a:rPr lang="en-US" alt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habitats, sustaining transmission</a:t>
            </a:r>
            <a:endParaRPr lang="en-US" alt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0" indent="-685800">
              <a:buClr>
                <a:srgbClr val="3E61FE"/>
              </a:buClr>
              <a:buFont typeface="Wingdings" panose="05000000000000000000" pitchFamily="2" charset="2"/>
              <a:buChar char="v"/>
            </a:pPr>
            <a:r>
              <a:rPr lang="en-US" alt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 variability (temperature increase, erratic rainfall) likely drives vector dynamics</a:t>
            </a:r>
            <a:endParaRPr lang="en-US" alt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0" indent="-685800">
              <a:buClr>
                <a:srgbClr val="3E61FE"/>
              </a:buClr>
              <a:buFont typeface="Wingdings" panose="05000000000000000000" pitchFamily="2" charset="2"/>
              <a:buChar char="v"/>
            </a:pPr>
            <a:r>
              <a:rPr lang="en-US" alt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Nomadic mobility increases exposure and challenges surveillance and treatment continuity</a:t>
            </a:r>
            <a:endParaRPr lang="en-US" alt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0" indent="-685800">
              <a:buClr>
                <a:srgbClr val="3E61FE"/>
              </a:buClr>
              <a:buFont typeface="Wingdings" panose="05000000000000000000" pitchFamily="2" charset="2"/>
              <a:buChar char="v"/>
            </a:pPr>
            <a:r>
              <a:rPr lang="en-US" alt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system gaps (low awareness, delayed care-seeking, weak coordination) contribute to ongoing transmission and mortality.</a:t>
            </a:r>
            <a:endParaRPr lang="en-GB" alt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1484630" y="31989395"/>
          <a:ext cx="11658600" cy="5577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12" name="Picture 11"/>
          <p:cNvPicPr/>
          <p:nvPr/>
        </p:nvPicPr>
        <p:blipFill>
          <a:blip r:embed="rId10"/>
          <a:stretch>
            <a:fillRect/>
          </a:stretch>
        </p:blipFill>
        <p:spPr>
          <a:xfrm>
            <a:off x="416560" y="40967660"/>
            <a:ext cx="2927350" cy="1835785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5319375" y="32306895"/>
            <a:ext cx="14564995" cy="525970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marL="685800" indent="-685800">
              <a:buClr>
                <a:srgbClr val="3E61FE"/>
              </a:buClr>
              <a:buFont typeface="Wingdings" panose="05000000000000000000" pitchFamily="2" charset="2"/>
              <a:buChar char="v"/>
            </a:pPr>
            <a:r>
              <a:rPr lang="en-US" altLang="en-US" sz="3600" dirty="0" err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VL remains a persistent public health threat in Isiolo County, driven by ecological, climatic, and socio-cultural factors, alongside health system constraints. </a:t>
            </a:r>
            <a:endParaRPr lang="en-US" altLang="en-US" sz="3600" dirty="0" err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Clr>
                <a:srgbClr val="3E61FE"/>
              </a:buClr>
              <a:buFont typeface="Wingdings" panose="05000000000000000000" pitchFamily="2" charset="2"/>
              <a:buChar char="v"/>
            </a:pPr>
            <a:r>
              <a:rPr lang="en-US" altLang="en-US" sz="3600" dirty="0" err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Integrated control strategies should prioritize targeted vector management in Prosopis-dominated habitats, strengthen climate-sensitive surveillance, expand mobile health services for nomadic populations, and enhance culturally appropriate community engagement and risk communication.</a:t>
            </a:r>
            <a:endParaRPr lang="en-US" altLang="en-US" sz="3600" dirty="0" err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Clr>
                <a:srgbClr val="3E61FE"/>
              </a:buClr>
              <a:buFont typeface="Wingdings" panose="05000000000000000000" pitchFamily="2" charset="2"/>
              <a:buNone/>
            </a:pPr>
            <a:endParaRPr lang="en-US" sz="3600"/>
          </a:p>
        </p:txBody>
      </p:sp>
      <p:sp>
        <p:nvSpPr>
          <p:cNvPr id="14" name="Flowchart: Terminator 13"/>
          <p:cNvSpPr/>
          <p:nvPr/>
        </p:nvSpPr>
        <p:spPr>
          <a:xfrm>
            <a:off x="3996690" y="12844145"/>
            <a:ext cx="25303480" cy="1674495"/>
          </a:xfrm>
          <a:prstGeom prst="flowChartTerminator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l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To assess the burden, epidemiological trends, and determinants of visceral leishmaniasis in Isiolo County, Kenya, from 2021 to 2025.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sz="3600"/>
          </a:p>
        </p:txBody>
      </p:sp>
      <p:sp>
        <p:nvSpPr>
          <p:cNvPr id="15" name="Flowchart: Preparation 14"/>
          <p:cNvSpPr/>
          <p:nvPr/>
        </p:nvSpPr>
        <p:spPr>
          <a:xfrm>
            <a:off x="9207500" y="38202235"/>
            <a:ext cx="20217130" cy="1414145"/>
          </a:xfrm>
          <a:prstGeom prst="flowChartPreparation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>
                <a:sym typeface="+mn-ea"/>
              </a:rPr>
              <a:t> </a:t>
            </a:r>
            <a:r>
              <a:rPr lang="en-US" sz="3600" i="1">
                <a:sym typeface="+mn-ea"/>
              </a:rPr>
              <a:t>Isiolo county Goverment , Amref health africa , CDC, AFENET and National MOH</a:t>
            </a:r>
            <a:endParaRPr lang="en-US" sz="3600"/>
          </a:p>
        </p:txBody>
      </p:sp>
      <p:pic>
        <p:nvPicPr>
          <p:cNvPr id="22" name="Picture 21"/>
          <p:cNvPicPr/>
          <p:nvPr/>
        </p:nvPicPr>
        <p:blipFill>
          <a:blip r:embed="rId11"/>
          <a:stretch>
            <a:fillRect/>
          </a:stretch>
        </p:blipFill>
        <p:spPr>
          <a:xfrm>
            <a:off x="12903200" y="40968295"/>
            <a:ext cx="2667000" cy="16205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3511</Words>
  <Application>WPS Presentation</Application>
  <PresentationFormat>Custom</PresentationFormat>
  <Paragraphs>63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SimSun</vt:lpstr>
      <vt:lpstr>Wingdings</vt:lpstr>
      <vt:lpstr>Calibri</vt:lpstr>
      <vt:lpstr>Calibri</vt:lpstr>
      <vt:lpstr>Microsoft YaHei</vt:lpstr>
      <vt:lpstr>Arial Unicode MS</vt:lpstr>
      <vt:lpstr>Calibri Light</vt:lpstr>
      <vt:lpstr>Wingdings</vt:lpstr>
      <vt:lpstr>Office Theme</vt:lpstr>
      <vt:lpstr>PowerPoint 演示文稿</vt:lpstr>
    </vt:vector>
  </TitlesOfParts>
  <Company>The University of Liverpool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Soransora Diba</cp:lastModifiedBy>
  <cp:revision>168</cp:revision>
  <cp:lastPrinted>2019-07-13T17:59:00Z</cp:lastPrinted>
  <dcterms:created xsi:type="dcterms:W3CDTF">2018-08-09T14:20:00Z</dcterms:created>
  <dcterms:modified xsi:type="dcterms:W3CDTF">2026-05-01T13:21:14Z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1033-12.1.0.25862</vt:lpwstr>
  </property>
  <property fmtid="{D5CDD505-2E9C-101B-9397-08002B2CF9AE}" pid="3" name="ICV">
    <vt:lpwstr>4EE9307E6ABE4C4E8E4A80644DB8FA8B_13</vt:lpwstr>
  </property>
</Properties>
</file>